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Poppins" charset="0"/>
      <p:regular r:id="rId14"/>
    </p:embeddedFont>
    <p:embeddedFont>
      <p:font typeface="Clear Sans Regular Bold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0279" autoAdjust="0"/>
    <p:restoredTop sz="73146" autoAdjust="0"/>
  </p:normalViewPr>
  <p:slideViewPr>
    <p:cSldViewPr>
      <p:cViewPr>
        <p:scale>
          <a:sx n="39" d="100"/>
          <a:sy n="39" d="100"/>
        </p:scale>
        <p:origin x="-1812" y="-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dmin\Desktop\Task%203_Final%20Content%20Data%20set.csv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Admin\Desktop\Task%203_Final%20Content%20Data%20se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904785669902687"/>
          <c:y val="0.16018826437907113"/>
          <c:w val="0.71155678961603908"/>
          <c:h val="0.737414733653263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75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'Most Popular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'Most Popular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105792"/>
        <c:axId val="137107328"/>
      </c:barChart>
      <c:catAx>
        <c:axId val="137105792"/>
        <c:scaling>
          <c:orientation val="minMax"/>
        </c:scaling>
        <c:delete val="0"/>
        <c:axPos val="b"/>
        <c:majorTickMark val="out"/>
        <c:minorTickMark val="none"/>
        <c:tickLblPos val="nextTo"/>
        <c:crossAx val="137107328"/>
        <c:crosses val="autoZero"/>
        <c:auto val="1"/>
        <c:lblAlgn val="ctr"/>
        <c:lblOffset val="100"/>
        <c:noMultiLvlLbl val="0"/>
      </c:catAx>
      <c:valAx>
        <c:axId val="1371073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7105792"/>
        <c:crosses val="autoZero"/>
        <c:crossBetween val="between"/>
      </c:valAx>
      <c:spPr>
        <a:solidFill>
          <a:schemeClr val="accent2">
            <a:lumMod val="20000"/>
            <a:lumOff val="80000"/>
          </a:schemeClr>
        </a:solidFill>
      </c:spPr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accent2">
        <a:lumMod val="20000"/>
        <a:lumOff val="80000"/>
      </a:schemeClr>
    </a:solidFill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56265579867842"/>
          <c:y val="0.13078343302205581"/>
          <c:w val="0.79374859863622571"/>
          <c:h val="0.798073068765591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'Content Type'!$F$2</c:f>
              <c:strCache>
                <c:ptCount val="1"/>
                <c:pt idx="0">
                  <c:v>photo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cat>
            <c:strRef>
              <c:f>'Content Type'!$G$1:$J$1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 Score</c:v>
                </c:pt>
                <c:pt idx="3">
                  <c:v>Neutral</c:v>
                </c:pt>
              </c:strCache>
            </c:strRef>
          </c:cat>
          <c:val>
            <c:numRef>
              <c:f>'Content Type'!$G$2:$J$2</c:f>
              <c:numCache>
                <c:formatCode>General</c:formatCode>
                <c:ptCount val="4"/>
                <c:pt idx="0">
                  <c:v>6589</c:v>
                </c:pt>
                <c:pt idx="1">
                  <c:v>3700</c:v>
                </c:pt>
                <c:pt idx="2">
                  <c:v>2057</c:v>
                </c:pt>
                <c:pt idx="3">
                  <c:v>832</c:v>
                </c:pt>
              </c:numCache>
            </c:numRef>
          </c:val>
        </c:ser>
        <c:ser>
          <c:idx val="1"/>
          <c:order val="1"/>
          <c:tx>
            <c:strRef>
              <c:f>'Content Type'!$F$3</c:f>
              <c:strCache>
                <c:ptCount val="1"/>
                <c:pt idx="0">
                  <c:v>video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'Content Type'!$G$1:$J$1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 Score</c:v>
                </c:pt>
                <c:pt idx="3">
                  <c:v>Neutral</c:v>
                </c:pt>
              </c:strCache>
            </c:strRef>
          </c:cat>
          <c:val>
            <c:numRef>
              <c:f>'Content Type'!$G$3:$J$3</c:f>
              <c:numCache>
                <c:formatCode>General</c:formatCode>
                <c:ptCount val="4"/>
                <c:pt idx="0">
                  <c:v>6245</c:v>
                </c:pt>
                <c:pt idx="1">
                  <c:v>3510</c:v>
                </c:pt>
                <c:pt idx="2">
                  <c:v>1943</c:v>
                </c:pt>
                <c:pt idx="3">
                  <c:v>792</c:v>
                </c:pt>
              </c:numCache>
            </c:numRef>
          </c:val>
        </c:ser>
        <c:ser>
          <c:idx val="2"/>
          <c:order val="2"/>
          <c:tx>
            <c:strRef>
              <c:f>'Content Type'!$F$4</c:f>
              <c:strCache>
                <c:ptCount val="1"/>
                <c:pt idx="0">
                  <c:v>GIF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rgbClr val="00B0F0"/>
              </a:solidFill>
            </a:ln>
          </c:spPr>
          <c:invertIfNegative val="0"/>
          <c:cat>
            <c:strRef>
              <c:f>'Content Type'!$G$1:$J$1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 Score</c:v>
                </c:pt>
                <c:pt idx="3">
                  <c:v>Neutral</c:v>
                </c:pt>
              </c:strCache>
            </c:strRef>
          </c:cat>
          <c:val>
            <c:numRef>
              <c:f>'Content Type'!$G$4:$J$4</c:f>
              <c:numCache>
                <c:formatCode>General</c:formatCode>
                <c:ptCount val="4"/>
                <c:pt idx="0">
                  <c:v>6079</c:v>
                </c:pt>
                <c:pt idx="1">
                  <c:v>3381</c:v>
                </c:pt>
                <c:pt idx="2">
                  <c:v>1924</c:v>
                </c:pt>
                <c:pt idx="3">
                  <c:v>774</c:v>
                </c:pt>
              </c:numCache>
            </c:numRef>
          </c:val>
        </c:ser>
        <c:ser>
          <c:idx val="3"/>
          <c:order val="3"/>
          <c:tx>
            <c:strRef>
              <c:f>'Content Type'!$F$5</c:f>
              <c:strCache>
                <c:ptCount val="1"/>
                <c:pt idx="0">
                  <c:v>audio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'Content Type'!$G$1:$J$1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 Score</c:v>
                </c:pt>
                <c:pt idx="3">
                  <c:v>Neutral</c:v>
                </c:pt>
              </c:strCache>
            </c:strRef>
          </c:cat>
          <c:val>
            <c:numRef>
              <c:f>'Content Type'!$G$5:$J$5</c:f>
              <c:numCache>
                <c:formatCode>General</c:formatCode>
                <c:ptCount val="4"/>
                <c:pt idx="0">
                  <c:v>5660</c:v>
                </c:pt>
                <c:pt idx="1">
                  <c:v>3216</c:v>
                </c:pt>
                <c:pt idx="2">
                  <c:v>1771</c:v>
                </c:pt>
                <c:pt idx="3">
                  <c:v>673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353856"/>
        <c:axId val="137401472"/>
      </c:barChart>
      <c:catAx>
        <c:axId val="137353856"/>
        <c:scaling>
          <c:orientation val="minMax"/>
        </c:scaling>
        <c:delete val="0"/>
        <c:axPos val="l"/>
        <c:majorTickMark val="out"/>
        <c:minorTickMark val="none"/>
        <c:tickLblPos val="nextTo"/>
        <c:crossAx val="137401472"/>
        <c:crosses val="autoZero"/>
        <c:auto val="1"/>
        <c:lblAlgn val="ctr"/>
        <c:lblOffset val="100"/>
        <c:noMultiLvlLbl val="0"/>
      </c:catAx>
      <c:valAx>
        <c:axId val="1374014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373538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0.27246</cdr:x>
      <cdr:y>0.02211</cdr:y>
    </cdr:from>
    <cdr:to>
      <cdr:x>0.80325</cdr:x>
      <cdr:y>0.11548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73864" y="91412"/>
          <a:ext cx="3261018" cy="3859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800"/>
            <a:t>Most Popular Categories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0.41709</cdr:x>
      <cdr:y>0.06748</cdr:y>
    </cdr:from>
    <cdr:to>
      <cdr:x>0.77246</cdr:x>
      <cdr:y>0.14495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324599" y="575883"/>
          <a:ext cx="5388759" cy="66121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800" dirty="0"/>
            <a:t>Content Sentiment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11414167" y="837474"/>
            <a:ext cx="6508437" cy="7571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sz="200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There are a total of 16 distinct content categories. Out of which Animal and Science categories are the most popular one.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4 types of content- Photo, Video, GIF and Audio, out of which people prefer photo and video the most.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May</a:t>
            </a: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month has the highest number of posts and stands at 2138 posts , while February month has the lowest number of posts (1914 Posts)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algn="l" fontAlgn="base"/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Conclusion</a:t>
            </a:r>
          </a:p>
          <a:p>
            <a:pPr algn="l" fontAlgn="base"/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Social Buzz should focus more on </a:t>
            </a: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the top 5 categories that’s Animal, Technology, Science, Healthy eating and food and can create campaign to specifically target those audiences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Social Buzz can need to maximize in the month of January , May and August as they number of posts in these months are the highest. 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D5AD7CB-EA08-AF6D-9EFA-1188C50C4100}"/>
              </a:ext>
            </a:extLst>
          </p:cNvPr>
          <p:cNvSpPr txBox="1"/>
          <p:nvPr/>
        </p:nvSpPr>
        <p:spPr>
          <a:xfrm>
            <a:off x="8436952" y="2400300"/>
            <a:ext cx="7488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Social Buzz is a fast growing technology unicorn that need to adapt quickly to it’s global scale. </a:t>
            </a:r>
          </a:p>
          <a:p>
            <a:pPr algn="just"/>
            <a:r>
              <a:rPr lang="en-US" sz="3200" dirty="0"/>
              <a:t>Accenture has begun a 3 month POC Focusing on these tasks: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65E2326-46AE-5F99-D18E-385E990BF864}"/>
              </a:ext>
            </a:extLst>
          </p:cNvPr>
          <p:cNvSpPr txBox="1"/>
          <p:nvPr/>
        </p:nvSpPr>
        <p:spPr>
          <a:xfrm>
            <a:off x="1694544" y="4961740"/>
            <a:ext cx="79325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solidFill>
                  <a:schemeClr val="bg1"/>
                </a:solidFill>
              </a:rPr>
              <a:t>Over </a:t>
            </a:r>
            <a:r>
              <a:rPr lang="en-US" sz="4400" u="sng" dirty="0">
                <a:solidFill>
                  <a:schemeClr val="bg1"/>
                </a:solidFill>
              </a:rPr>
              <a:t>100000</a:t>
            </a:r>
            <a:r>
              <a:rPr lang="en-US" sz="4400" dirty="0">
                <a:solidFill>
                  <a:schemeClr val="bg1"/>
                </a:solidFill>
              </a:rPr>
              <a:t> posts per day</a:t>
            </a:r>
          </a:p>
          <a:p>
            <a:pPr algn="just"/>
            <a:endParaRPr lang="en-US" sz="4400" u="sng" dirty="0">
              <a:solidFill>
                <a:schemeClr val="bg1"/>
              </a:solidFill>
            </a:endParaRPr>
          </a:p>
          <a:p>
            <a:pPr algn="just"/>
            <a:r>
              <a:rPr lang="en-US" sz="4400" u="sng" dirty="0">
                <a:solidFill>
                  <a:schemeClr val="bg1"/>
                </a:solidFill>
              </a:rPr>
              <a:t>36,500,000</a:t>
            </a:r>
            <a:r>
              <a:rPr lang="en-US" sz="4400" dirty="0">
                <a:solidFill>
                  <a:schemeClr val="bg1"/>
                </a:solidFill>
              </a:rPr>
              <a:t> piecers of content per year!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Analysis to find Social Buzz’s top 5 most popular categories of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A779EC1-5E23-C275-1729-CA2B6AB5D397}"/>
              </a:ext>
            </a:extLst>
          </p:cNvPr>
          <p:cNvSpPr txBox="1"/>
          <p:nvPr/>
        </p:nvSpPr>
        <p:spPr>
          <a:xfrm>
            <a:off x="14249400" y="17145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C5F7314-514C-D0BB-F1F8-18173249EA23}"/>
              </a:ext>
            </a:extLst>
          </p:cNvPr>
          <p:cNvSpPr txBox="1"/>
          <p:nvPr/>
        </p:nvSpPr>
        <p:spPr>
          <a:xfrm>
            <a:off x="14313680" y="4701404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D5C192-912B-77C0-BCDC-984377BB3513}"/>
              </a:ext>
            </a:extLst>
          </p:cNvPr>
          <p:cNvSpPr txBox="1"/>
          <p:nvPr/>
        </p:nvSpPr>
        <p:spPr>
          <a:xfrm>
            <a:off x="14313680" y="7688308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SkillSpireSS</a:t>
            </a:r>
            <a:endParaRPr lang="en-US" sz="2800" b="1" dirty="0"/>
          </a:p>
          <a:p>
            <a:r>
              <a:rPr lang="en-US" sz="28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ADABC3-5805-6CB5-C47C-BBC752B90135}"/>
              </a:ext>
            </a:extLst>
          </p:cNvPr>
          <p:cNvSpPr txBox="1"/>
          <p:nvPr/>
        </p:nvSpPr>
        <p:spPr>
          <a:xfrm>
            <a:off x="4095793" y="120106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3397D75-4733-60DB-7B14-234D71A6879B}"/>
              </a:ext>
            </a:extLst>
          </p:cNvPr>
          <p:cNvSpPr txBox="1"/>
          <p:nvPr/>
        </p:nvSpPr>
        <p:spPr>
          <a:xfrm>
            <a:off x="6158261" y="2855030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Cleaning	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E085D0-80F4-6A9D-F341-77D0308479F7}"/>
              </a:ext>
            </a:extLst>
          </p:cNvPr>
          <p:cNvSpPr txBox="1"/>
          <p:nvPr/>
        </p:nvSpPr>
        <p:spPr>
          <a:xfrm>
            <a:off x="8231642" y="442122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CEC7DAF-53E6-4703-FA09-7D4FECD0C911}"/>
              </a:ext>
            </a:extLst>
          </p:cNvPr>
          <p:cNvSpPr txBox="1"/>
          <p:nvPr/>
        </p:nvSpPr>
        <p:spPr>
          <a:xfrm>
            <a:off x="9815634" y="6164624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F623AE9-A62E-0F0C-6D6F-95A3A423226C}"/>
              </a:ext>
            </a:extLst>
          </p:cNvPr>
          <p:cNvSpPr txBox="1"/>
          <p:nvPr/>
        </p:nvSpPr>
        <p:spPr>
          <a:xfrm>
            <a:off x="11756593" y="7975777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01E651-6882-28CA-7CEC-93E7E2FBBED4}"/>
              </a:ext>
            </a:extLst>
          </p:cNvPr>
          <p:cNvSpPr txBox="1"/>
          <p:nvPr/>
        </p:nvSpPr>
        <p:spPr>
          <a:xfrm>
            <a:off x="832164" y="4624507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39F962F-A89D-FD8A-A2A3-55145B71FABF}"/>
              </a:ext>
            </a:extLst>
          </p:cNvPr>
          <p:cNvSpPr txBox="1"/>
          <p:nvPr/>
        </p:nvSpPr>
        <p:spPr>
          <a:xfrm>
            <a:off x="6243692" y="4530884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Most Favorite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487AB2A-9612-5FF7-8E68-F4142FB9DF36}"/>
              </a:ext>
            </a:extLst>
          </p:cNvPr>
          <p:cNvSpPr txBox="1"/>
          <p:nvPr/>
        </p:nvSpPr>
        <p:spPr>
          <a:xfrm>
            <a:off x="11740086" y="4541317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With Most Number of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956999F-BD3C-8A72-89DF-98B74E37CBDC}"/>
              </a:ext>
            </a:extLst>
          </p:cNvPr>
          <p:cNvSpPr txBox="1"/>
          <p:nvPr/>
        </p:nvSpPr>
        <p:spPr>
          <a:xfrm>
            <a:off x="832164" y="2960005"/>
            <a:ext cx="502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A100FF"/>
                </a:solidFill>
              </a:rPr>
              <a:t>16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85F9F0D-AFCF-BF45-A650-64693C5BE867}"/>
              </a:ext>
            </a:extLst>
          </p:cNvPr>
          <p:cNvSpPr txBox="1"/>
          <p:nvPr/>
        </p:nvSpPr>
        <p:spPr>
          <a:xfrm>
            <a:off x="5998853" y="3106199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Animal</a:t>
            </a:r>
            <a:endParaRPr lang="en-US" sz="4000" dirty="0">
              <a:solidFill>
                <a:srgbClr val="A1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3591B2F-86FF-1624-AE1C-57A3F116220C}"/>
              </a:ext>
            </a:extLst>
          </p:cNvPr>
          <p:cNvSpPr txBox="1"/>
          <p:nvPr/>
        </p:nvSpPr>
        <p:spPr>
          <a:xfrm>
            <a:off x="11741273" y="3213101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May</a:t>
            </a:r>
            <a:endParaRPr lang="en-US" sz="40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10104" y="9039249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267454"/>
              </p:ext>
            </p:extLst>
          </p:nvPr>
        </p:nvGraphicFramePr>
        <p:xfrm>
          <a:off x="3069359" y="1685150"/>
          <a:ext cx="14082490" cy="7282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668393"/>
              </p:ext>
            </p:extLst>
          </p:nvPr>
        </p:nvGraphicFramePr>
        <p:xfrm>
          <a:off x="2057401" y="571500"/>
          <a:ext cx="15163800" cy="8534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318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Wingdings</vt:lpstr>
      <vt:lpstr>Poppins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Admin</cp:lastModifiedBy>
  <cp:revision>19</cp:revision>
  <dcterms:created xsi:type="dcterms:W3CDTF">2006-08-16T00:00:00Z</dcterms:created>
  <dcterms:modified xsi:type="dcterms:W3CDTF">2024-05-19T07:31:21Z</dcterms:modified>
  <dc:identifier>DAEhDyfaYKE</dc:identifier>
</cp:coreProperties>
</file>